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70" r:id="rId10"/>
    <p:sldId id="267" r:id="rId11"/>
    <p:sldId id="263" r:id="rId12"/>
    <p:sldId id="264" r:id="rId13"/>
    <p:sldId id="266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3A87B8-946F-4BA8-8B47-CBF54062DC11}">
          <p14:sldIdLst>
            <p14:sldId id="256"/>
            <p14:sldId id="257"/>
            <p14:sldId id="258"/>
            <p14:sldId id="259"/>
            <p14:sldId id="260"/>
            <p14:sldId id="268"/>
            <p14:sldId id="261"/>
            <p14:sldId id="262"/>
            <p14:sldId id="270"/>
            <p14:sldId id="267"/>
            <p14:sldId id="263"/>
            <p14:sldId id="264"/>
            <p14:sldId id="266"/>
            <p14:sldId id="26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 Нравится ли вам носить школьную форму?</a:t>
            </a:r>
          </a:p>
        </c:rich>
      </c:tx>
      <c:layout>
        <c:manualLayout>
          <c:xMode val="edge"/>
          <c:yMode val="edge"/>
          <c:x val="0.15325250433661192"/>
          <c:y val="2.3509655751469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3644661199359"/>
          <c:y val="0.2331880177446333"/>
          <c:w val="0.48394972254765739"/>
          <c:h val="0.704591787487521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носить школьную форму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9585229181992534E-2"/>
                  <c:y val="-4.3550941173904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66734968276268E-2"/>
                  <c:y val="1.23817399537386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44341516134014E-2"/>
                  <c:y val="0.143497413700480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0.73000000000000009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565966451425419"/>
          <c:y val="0.30683767022197023"/>
          <c:w val="0.12070748076905612"/>
          <c:h val="0.3724693000632539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думаете, в каком году появилась первая школьная форма?</a:t>
            </a:r>
          </a:p>
        </c:rich>
      </c:tx>
      <c:layout>
        <c:manualLayout>
          <c:xMode val="edge"/>
          <c:yMode val="edge"/>
          <c:x val="0.15325250433661192"/>
          <c:y val="2.3509655751469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3644661199359"/>
          <c:y val="0.2331880177446333"/>
          <c:w val="0.43471941439845985"/>
          <c:h val="0.65264369226573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в каком году появилась первая школьная форма?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9585229181992423E-2"/>
                  <c:y val="-0.110032857983432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735661934991694"/>
                  <c:y val="2.09128404403995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7370877948236E-3"/>
                  <c:y val="-0.11413273340832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1962</c:v>
                </c:pt>
                <c:pt idx="1">
                  <c:v>1834</c:v>
                </c:pt>
                <c:pt idx="2">
                  <c:v>1992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0.36000000000000004</c:v>
                </c:pt>
                <c:pt idx="1">
                  <c:v>0.34</c:v>
                </c:pt>
                <c:pt idx="2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411410511402339"/>
          <c:y val="0.3289983913301161"/>
          <c:w val="0.12070748076905612"/>
          <c:h val="0.446338313282687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 Как вы считаете, нужна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ли школьная форма?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25250433661192"/>
          <c:y val="2.3509655751469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3644661199359"/>
          <c:y val="0.2331880177446333"/>
          <c:w val="0.43471941439845985"/>
          <c:h val="0.65264369226573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Как вы считаете, нужна ли школьная форма?</c:v>
                </c:pt>
              </c:strCache>
            </c:strRef>
          </c:tx>
          <c:explosion val="15"/>
          <c:dPt>
            <c:idx val="0"/>
            <c:bubble3D val="0"/>
            <c:explosion val="5"/>
          </c:dPt>
          <c:dPt>
            <c:idx val="1"/>
            <c:bubble3D val="0"/>
            <c:explosion val="10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8.9585229181992423E-2"/>
                  <c:y val="-0.110032857983432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00820096449885E-2"/>
                  <c:y val="5.05761325288884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7370877948236E-3"/>
                  <c:y val="-0.11413273340832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знаю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0.16</c:v>
                </c:pt>
                <c:pt idx="2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10249964163909"/>
          <c:y val="0.31860871936462498"/>
          <c:w val="0.21971912038500135"/>
          <c:h val="0.4567278181136448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4. В какой одежде вы бы хотели ходить в школу?</a:t>
            </a:r>
          </a:p>
        </c:rich>
      </c:tx>
      <c:layout>
        <c:manualLayout>
          <c:xMode val="edge"/>
          <c:yMode val="edge"/>
          <c:x val="0.15325250433661192"/>
          <c:y val="2.3509655751469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3644661199359"/>
          <c:y val="0.2331880177446333"/>
          <c:w val="0.43471941439845985"/>
          <c:h val="0.65264369226573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8.9585229181992423E-2"/>
                  <c:y val="-0.110032857983432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69759056934494"/>
                  <c:y val="-4.5779732078944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7370877948236E-3"/>
                  <c:y val="-0.11413273340832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385826771653543E-2"/>
                  <c:y val="-2.1412414357296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 свободной одежде </c:v>
                </c:pt>
                <c:pt idx="1">
                  <c:v>В классической, но разнообразной </c:v>
                </c:pt>
                <c:pt idx="2">
                  <c:v>В одном стиле и одинаковой цветовой гамме 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0.36000000000000004</c:v>
                </c:pt>
                <c:pt idx="1">
                  <c:v>0.30000000000000004</c:v>
                </c:pt>
                <c:pt idx="2">
                  <c:v>0.28000000000000008</c:v>
                </c:pt>
                <c:pt idx="3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56112921395983"/>
          <c:y val="0.23895503971094526"/>
          <c:w val="0.30355569907022123"/>
          <c:h val="0.7339552233365849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5. Как вы думаете, школьная форма должна быть единая с 1 по 11 класс?</a:t>
            </a:r>
          </a:p>
        </c:rich>
      </c:tx>
      <c:layout>
        <c:manualLayout>
          <c:xMode val="edge"/>
          <c:yMode val="edge"/>
          <c:x val="0.15325250433661192"/>
          <c:y val="2.3509655751469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49976841130156"/>
          <c:y val="0.24704093806456021"/>
          <c:w val="0.43471941439845985"/>
          <c:h val="0.65264369226573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8.9585229181992423E-2"/>
                  <c:y val="-0.110032857983432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07188331562359E-2"/>
                  <c:y val="9.9674813375600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7370877948236E-3"/>
                  <c:y val="-0.11413273340832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385826771653543E-2"/>
                  <c:y val="-2.1412414357296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0.35000000000000003</c:v>
                </c:pt>
                <c:pt idx="1">
                  <c:v>0.65000000000000013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258007973916757"/>
          <c:y val="0.33938794014384577"/>
          <c:w val="0.12993470106894078"/>
          <c:h val="0.37707413845996524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6. Если носить одинаковую одежду,</a:t>
            </a:r>
            <a:r>
              <a:rPr lang="ru-RU" sz="16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при этом проявить свою индивидуальность?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73001298713096"/>
          <c:y val="4.42889184306507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295616162166609E-2"/>
          <c:y val="0.25396734499096707"/>
          <c:w val="0.43471941439845985"/>
          <c:h val="0.65264369226573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5.2676347982453756E-2"/>
                  <c:y val="0.229360875345127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07188331562359E-2"/>
                  <c:y val="9.9674813375600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07370877948236E-3"/>
                  <c:y val="-0.11413273340832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385826771653543E-2"/>
                  <c:y val="-2.1412414357296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Можно, своими умственными и творческими способностями</c:v>
                </c:pt>
                <c:pt idx="1">
                  <c:v>Нет, только одежда выделяет нас </c:v>
                </c:pt>
                <c:pt idx="2">
                  <c:v>Не знаю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0.23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67235194216637"/>
          <c:y val="0.28743988819579369"/>
          <c:w val="0.4252057506652499"/>
          <c:h val="0.4943782936223882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120680" cy="10801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Школьная форма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2939387" cy="115212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1800" b="1" dirty="0" smtClean="0"/>
              <a:t>Работу выполнили</a:t>
            </a:r>
          </a:p>
          <a:p>
            <a:pPr algn="r"/>
            <a:r>
              <a:rPr lang="ru-RU" sz="1800" b="1" dirty="0" smtClean="0"/>
              <a:t>Ученицы 4 «Б» класса</a:t>
            </a:r>
          </a:p>
          <a:p>
            <a:pPr algn="r"/>
            <a:r>
              <a:rPr lang="ru-RU" dirty="0"/>
              <a:t>Козлова Анна</a:t>
            </a:r>
          </a:p>
          <a:p>
            <a:pPr algn="r"/>
            <a:r>
              <a:rPr lang="ru-RU" dirty="0" err="1"/>
              <a:t>Янковчук</a:t>
            </a:r>
            <a:r>
              <a:rPr lang="ru-RU" dirty="0"/>
              <a:t> </a:t>
            </a:r>
            <a:r>
              <a:rPr lang="ru-RU" dirty="0" smtClean="0"/>
              <a:t>Полина</a:t>
            </a:r>
          </a:p>
          <a:p>
            <a:pPr algn="r"/>
            <a:r>
              <a:rPr lang="ru-RU" dirty="0" smtClean="0"/>
              <a:t>Руководитель: Тетюева Н.В.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&amp;Rcy;&amp;acy;&amp;bcy;&amp;ocy;&amp;chcy;&amp;acy;&amp;yacy; &amp;pcy;&amp;rcy;&amp;ocy;&amp;gcy;&amp;rcy;&amp;acy;&amp;mcy;&amp;mcy;&amp;acy; &amp;shcy;&amp;pcy;&amp;icy;&amp;kcy;&amp;acy;&amp;lcy;&amp;ocy;&amp;vcy;&amp;acy; 4 &amp;kcy;&amp;lcy;&amp;acy;&amp;scy;&amp;scy; - &amp;Lcy;&amp;ucy;&amp;chcy;&amp;sh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" b="3475"/>
          <a:stretch/>
        </p:blipFill>
        <p:spPr bwMode="auto">
          <a:xfrm rot="21133059">
            <a:off x="1438746" y="2557686"/>
            <a:ext cx="3279176" cy="2868550"/>
          </a:xfrm>
          <a:prstGeom prst="roundRect">
            <a:avLst>
              <a:gd name="adj" fmla="val 2255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Documents and Settings\NatalyaT\Рабочий стол\Школьная форма\DSC0426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6232" r="7608" b="7928"/>
          <a:stretch/>
        </p:blipFill>
        <p:spPr bwMode="auto">
          <a:xfrm rot="21315565">
            <a:off x="1159202" y="178469"/>
            <a:ext cx="1965932" cy="324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Documents and Settings\NatalyaT\Рабочий стол\Школьная форма\DSC0426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 bwMode="auto">
          <a:xfrm rot="202891">
            <a:off x="6061900" y="176879"/>
            <a:ext cx="1944799" cy="319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:\Documents and Settings\NatalyaT\Рабочий стол\Школьная форма\DSC0427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4445"/>
          <a:stretch/>
        </p:blipFill>
        <p:spPr bwMode="auto">
          <a:xfrm rot="169366">
            <a:off x="4727971" y="3347486"/>
            <a:ext cx="3569509" cy="306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:\Documents and Settings\NatalyaT\Рабочий стол\Школьная форма\IMG_629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17" y="327728"/>
            <a:ext cx="2593974" cy="271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D:\Documents and Settings\NatalyaT\Рабочий стол\Школьная форма\IMG_629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r="4012" b="-1"/>
          <a:stretch/>
        </p:blipFill>
        <p:spPr bwMode="auto">
          <a:xfrm rot="21372866">
            <a:off x="779201" y="3382591"/>
            <a:ext cx="3935190" cy="298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9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1823702"/>
              </p:ext>
            </p:extLst>
          </p:nvPr>
        </p:nvGraphicFramePr>
        <p:xfrm>
          <a:off x="1115616" y="692696"/>
          <a:ext cx="4696941" cy="265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3782070"/>
              </p:ext>
            </p:extLst>
          </p:nvPr>
        </p:nvGraphicFramePr>
        <p:xfrm>
          <a:off x="2987824" y="3251622"/>
          <a:ext cx="5345013" cy="284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6775517"/>
              </p:ext>
            </p:extLst>
          </p:nvPr>
        </p:nvGraphicFramePr>
        <p:xfrm>
          <a:off x="881190" y="620688"/>
          <a:ext cx="47717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0205812"/>
              </p:ext>
            </p:extLst>
          </p:nvPr>
        </p:nvGraphicFramePr>
        <p:xfrm>
          <a:off x="2771800" y="3068960"/>
          <a:ext cx="533671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01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7181883"/>
              </p:ext>
            </p:extLst>
          </p:nvPr>
        </p:nvGraphicFramePr>
        <p:xfrm>
          <a:off x="467544" y="548680"/>
          <a:ext cx="5128989" cy="284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66468439"/>
              </p:ext>
            </p:extLst>
          </p:nvPr>
        </p:nvGraphicFramePr>
        <p:xfrm>
          <a:off x="2699792" y="2891581"/>
          <a:ext cx="5200997" cy="320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80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2708920"/>
            <a:ext cx="457200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ли школьная форма в школах?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9026" y="2420888"/>
            <a:ext cx="457200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форма не лишает индивидуальности, если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личность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уничтожить его индивидуальность невозможно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89695"/>
            <a:ext cx="3168352" cy="8112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Гипотеза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84" y="908720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4227" y="2306196"/>
            <a:ext cx="4922887" cy="267765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поможет нам определиться в отношении к школьной форме и будет способствовать возникновению интереса к нашей теме у учеников, и желанию носить школьную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3329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919411"/>
            <a:ext cx="4701113" cy="8112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Цель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2780927"/>
            <a:ext cx="4752528" cy="95410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школьной формы.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3672408" cy="8112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4" y="3861048"/>
            <a:ext cx="1084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Dcy;&amp;iecy;&amp;tcy;&amp;icy; &amp;icy; &amp;shcy;&amp;kcy;&amp;ocy;&amp;lcy;&amp;acy; - &amp;Vcy;&amp;iecy;&amp;kcy;&amp;tcy;&amp;ocy;&amp;rcy;&amp;ncy;&amp;ycy;&amp;jcy; &amp;kcy;&amp;lcy;&amp;icy;&amp;pcy;&amp;rcy;&amp;tcy; | School childrens - Stock Vecto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160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9330" y="1988840"/>
            <a:ext cx="4922887" cy="286232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7200" indent="-190500" algn="ctr" defTabSz="809625">
              <a:buFont typeface="+mj-lt"/>
              <a:buAutoNum type="arabicPeriod"/>
            </a:pP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оценить роль школьной формы в 19-20 веке.</a:t>
            </a:r>
          </a:p>
          <a:p>
            <a:pPr marL="457200" indent="-190500" algn="ctr" defTabSz="809625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плюсы и минусы школьной формы.</a:t>
            </a:r>
          </a:p>
          <a:p>
            <a:pPr marL="457200" indent="-190500" algn="ctr" defTabSz="809625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школьную форму наших родителей и учителей нашей школы.</a:t>
            </a:r>
          </a:p>
          <a:p>
            <a:pPr marL="457200" indent="-190500" algn="ctr" defTabSz="809625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среди учеников МАОУ СОШ №7.</a:t>
            </a:r>
          </a:p>
          <a:p>
            <a:pPr marL="457200" indent="-190500" algn="ctr" defTabSz="809625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30654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93201" cy="8112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стория развития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0288" y="285293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Мода на школьную форму пришла в Россию из Англии в 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 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мальчиков, а затем, когда стали возникать женские гимназии, и для девочек.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772816"/>
            <a:ext cx="2861573" cy="4049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780" y="4941168"/>
            <a:ext cx="3816934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Пионеры </a:t>
            </a:r>
            <a:r>
              <a:rPr lang="ru-RU" dirty="0"/>
              <a:t>должны были также обязательно носить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пионерский </a:t>
            </a:r>
            <a:r>
              <a:rPr lang="ru-RU" b="1" dirty="0">
                <a:solidFill>
                  <a:srgbClr val="FF0000"/>
                </a:solidFill>
              </a:rPr>
              <a:t>галстук.</a:t>
            </a:r>
          </a:p>
        </p:txBody>
      </p:sp>
      <p:sp>
        <p:nvSpPr>
          <p:cNvPr id="5" name="Овал 4"/>
          <p:cNvSpPr/>
          <p:nvPr/>
        </p:nvSpPr>
        <p:spPr>
          <a:xfrm>
            <a:off x="3923928" y="332656"/>
            <a:ext cx="136815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500808"/>
            <a:ext cx="216024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Октябрятский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начальных классах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9117" y="1500808"/>
            <a:ext cx="216024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старших классах)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1628800"/>
            <a:ext cx="216024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средних классах) </a:t>
            </a:r>
          </a:p>
        </p:txBody>
      </p:sp>
      <p:pic>
        <p:nvPicPr>
          <p:cNvPr id="1026" name="Picture 2" descr="&amp;Zcy;&amp;ncy;&amp;acy;&amp;kcy; &amp;scy;&amp;ucy;&amp;vcy;&amp;iecy;&amp;ncy;&amp;icy;&amp;rcy;&amp;ncy;&amp;ycy;&amp;jcy; &quot;&amp;Ocy;&amp;kcy;&amp;tcy;&amp;yacy;&amp;bcy;&amp;rcy;&amp;softcy;&amp;scy;&amp;kcy;&amp;acy;&amp;yacy; &amp;zcy;&amp;vcy;&amp;iecy;&amp;zcy;&amp;dcy;&amp;acy;&quot;. &amp;Kcy;&amp;ucy;&amp;pcy;&amp;icy;&amp;tcy;&amp;softcy; &amp;Zcy;&amp;ncy;&amp;acy;&amp;kcy; &amp;scy;&amp;ucy;&amp;vcy;&amp;iecy;&amp;ncy;&amp;icy;&amp;rcy;&amp;ncy;&amp;ycy;&amp;jcy; &quot;&amp;Ocy;&amp;kcy;&amp;tcy;&amp;yacy;&amp;bcy;&amp;rcy;&amp;softcy;&amp;scy;&amp;kcy;&amp;acy;&amp;yacy; &amp;zcy;&amp;vcy;&amp;iecy;&amp;zcy;&amp;dcy;&amp;acy;&quot;. &amp;Dcy;&amp;ocy;&amp;scy;&amp;tcy;&amp;acy;&amp;vcy;&amp;kcy;&amp;acy; &amp;pcy;&amp;ocy; &amp;vcy;&amp;scy;&amp;iecy;&amp;jcy; &amp;Rcy;&amp;ocy;&amp;scy;&amp;scy;&amp;icy;&amp;icy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11416" r="13585" b="12184"/>
          <a:stretch/>
        </p:blipFill>
        <p:spPr bwMode="auto">
          <a:xfrm>
            <a:off x="1207963" y="2474218"/>
            <a:ext cx="1831529" cy="18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Fcy;&amp;ocy;&amp;tcy;&amp;ocy;&amp;rcy;&amp;iecy;&amp;pcy;&amp;ocy;&amp;rcy;&amp;tcy;&amp;acy;&amp;zhcy;&amp;icy; &amp;zhcy;&amp;ucy;&amp;rcy;&amp;ncy;&amp;acy;&amp;lcy;&amp;icy;&amp;scy;&amp;tcy;&amp;ocy;&amp;vcy; &amp;Icy;&amp;Dcy; &quot;&amp;Kcy;&amp;ucy;&amp;rcy;&amp;softcy;&amp;iecy;&amp;rcy;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11659"/>
          <a:stretch/>
        </p:blipFill>
        <p:spPr bwMode="auto">
          <a:xfrm>
            <a:off x="6144999" y="2489076"/>
            <a:ext cx="1908412" cy="17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Kcy;&amp;ocy;&amp;mcy;&amp;icy;&amp;tcy;&amp;iecy;&amp;tcy; &amp;pcy;&amp;ocy; &amp;mcy;&amp;ocy;&amp;lcy;&amp;ocy;&amp;dcy;&amp;iecy;&amp;zhcy;&amp;ncy;&amp;ocy;&amp;jcy; &amp;pcy;&amp;ocy;&amp;lcy;&amp;icy;&amp;tcy;&amp;icy;&amp;kcy;&amp;iecy; &amp;scy;&amp;ocy;&amp;vcy;&amp;iecy;&amp;rcy;&amp;shcy;&amp;icy;&amp;lcy; &amp;icy;&amp;scy;&amp;tcy;&amp;ocy;&amp;rcy;&amp;icy;&amp;chcy;&amp;iecy;&amp;scy;&amp;kcy;&amp;ocy;&amp;iecy; &amp;ocy;&amp;tcy;&amp;kcy;&amp;rcy;&amp;ycy;&amp;tcy;&amp;icy;&amp;iecy;: &amp;Vcy; &amp;pcy;&amp;rcy;&amp;ocy;&amp;rcy;&amp;ycy;&amp;vcy;&amp;iecy; &amp;bcy;&amp;lcy;&amp;ocy;&amp;kcy;&amp;acy;&amp;dcy;&amp;ycy; &amp;Lcy;&amp;iecy;&amp;ncy;&amp;icy;&amp;ncy;&amp;gcy;&amp;rcy;&amp;acy;&amp;dcy;&amp;acy; &amp;ucy;&amp;chcy;&amp;acy;&amp;scy;&amp;tcy;&amp;vcy;&amp;ocy;&amp;vcy;&amp;acy;&amp;lcy; &amp;Vcy;&amp;ocy;&amp;lcy;&amp;gcy;&amp;ocy;&amp;gcy;&amp;rcy;&amp;acy;&amp;dcy;&amp;scy;&amp;kcy;&amp;icy;&amp;jcy; &amp;fcy;&amp;rcy;&amp;ocy;&amp;ncy;&amp;tcy; (&amp;fcy;&amp;ocy;&amp;tcy;&amp;o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7291" b="2363"/>
          <a:stretch/>
        </p:blipFill>
        <p:spPr bwMode="auto">
          <a:xfrm>
            <a:off x="3874207" y="2474218"/>
            <a:ext cx="1637012" cy="18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CHcy;&amp;iecy;&amp;gcy;&amp;iecy;&amp;vcy;&amp;acy;&amp;rcy;&amp;acy;-&amp;scy;&amp;ucy;&amp;vcy;&amp;iecy;&amp;ncy;&amp;icy;&amp;rcy;&amp;kcy;&amp;acy; - &amp;Pcy;&amp;icy;&amp;ocy;&amp;ncy;&amp;iecy;&amp;rcy;&amp;scy;&amp;kcy;&amp;icy;&amp;iecy; &amp;gcy;&amp;acy;&amp;lcy;&amp;scy;&amp;tcy;&amp;ucy;&amp;kcy;&amp;icy;, &amp;pcy;&amp;icy;&amp;ocy;&amp;ncy;&amp;iecy;&amp;rcy;&amp;scy;&amp;kcy;&amp;icy;&amp;iecy; &amp;zcy;&amp;ncy;&amp;acy;&amp;chcy;&amp;kcy;&amp;icy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3259"/>
          <a:stretch/>
        </p:blipFill>
        <p:spPr bwMode="auto">
          <a:xfrm>
            <a:off x="4741713" y="4437112"/>
            <a:ext cx="3517776" cy="16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flipH="1">
            <a:off x="2123728" y="728700"/>
            <a:ext cx="1800200" cy="6660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4"/>
            <a:endCxn id="8" idx="0"/>
          </p:cNvCxnSpPr>
          <p:nvPr/>
        </p:nvCxnSpPr>
        <p:spPr>
          <a:xfrm>
            <a:off x="4608004" y="1124744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6"/>
          </p:cNvCxnSpPr>
          <p:nvPr/>
        </p:nvCxnSpPr>
        <p:spPr>
          <a:xfrm>
            <a:off x="5292080" y="728700"/>
            <a:ext cx="1707157" cy="6660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20904"/>
              </p:ext>
            </p:extLst>
          </p:nvPr>
        </p:nvGraphicFramePr>
        <p:xfrm>
          <a:off x="971600" y="692696"/>
          <a:ext cx="7272808" cy="4997158"/>
        </p:xfrm>
        <a:graphic>
          <a:graphicData uri="http://schemas.openxmlformats.org/drawingml/2006/table">
            <a:tbl>
              <a:tblPr firstRow="1" firstCol="1" bandRow="1"/>
              <a:tblGrid>
                <a:gridCol w="3636024"/>
                <a:gridCol w="3636784"/>
              </a:tblGrid>
              <a:tr h="302706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Плюсы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Минусы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Строгий стиль одежды создает в школе деловую атмосферу, необходимую для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занятий.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Нежелание детей ее носить.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Форма дисциплинирует человека.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“Потеря индивидуальности”.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Единая школьная форма позволяет избежать соревнований между детьми в одежде.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Дороговизна школьной</a:t>
                      </a:r>
                      <a:r>
                        <a:rPr lang="ru-RU" sz="13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формы.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Ученик в школьной форме думает об учебе, а не об одежде.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Затраты времени и сил родителей в связи с приобретением формы.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Нет проблемы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чем пойти в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школу».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Низкое качество материалов и пошива школьной формы.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3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Школьная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форма помогает ребенку почувствовать себя учеником и членом определенного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коллектива.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 Если одежда придется ребенку по вкусу, он будет испытывать гордость за свой внешний вид.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 Школьная форма экономит деньги родителей.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25" marR="48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43608" y="1129329"/>
            <a:ext cx="2304257" cy="3536841"/>
            <a:chOff x="0" y="-374245"/>
            <a:chExt cx="2983976" cy="4632806"/>
          </a:xfrm>
        </p:grpSpPr>
        <p:pic>
          <p:nvPicPr>
            <p:cNvPr id="7" name="Рисунок 6" descr="D:\Documents and Settings\NatalyaT\Рабочий стол\Школьная форма\Проект школьная форма\ФОТО\Копия Изображение 00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4245"/>
              <a:ext cx="2890725" cy="3889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оле 13"/>
            <p:cNvSpPr txBox="1"/>
            <p:nvPr/>
          </p:nvSpPr>
          <p:spPr>
            <a:xfrm>
              <a:off x="37814" y="3600994"/>
              <a:ext cx="2946162" cy="65756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 Тетюева                         Наталья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400" kern="0" dirty="0" smtClean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Викторовна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51920" y="153919"/>
            <a:ext cx="4027512" cy="2707191"/>
            <a:chOff x="0" y="0"/>
            <a:chExt cx="6057657" cy="4408746"/>
          </a:xfrm>
        </p:grpSpPr>
        <p:pic>
          <p:nvPicPr>
            <p:cNvPr id="10" name="Рисунок 9" descr="D:\Documents and Settings\NatalyaT\Рабочий стол\Школьная форма\Проект школьная форма\ФОТО\Изображение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0750" cy="407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оле 19"/>
            <p:cNvSpPr txBox="1"/>
            <p:nvPr/>
          </p:nvSpPr>
          <p:spPr>
            <a:xfrm>
              <a:off x="2384868" y="4103947"/>
              <a:ext cx="3672789" cy="3047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                    Монахова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Л.А.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873">
            <a:off x="6326961" y="2022612"/>
            <a:ext cx="663041" cy="78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446311" y="3035528"/>
            <a:ext cx="4123928" cy="3011179"/>
            <a:chOff x="0" y="0"/>
            <a:chExt cx="6115792" cy="4432671"/>
          </a:xfrm>
        </p:grpSpPr>
        <p:pic>
          <p:nvPicPr>
            <p:cNvPr id="18" name="Рисунок 17" descr="D:\Documents and Settings\NatalyaT\Рабочий стол\Школьная форма\Проект школьная форма\ФОТО\Изображение 00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15792" cy="4096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Поле 18"/>
            <p:cNvSpPr txBox="1"/>
            <p:nvPr/>
          </p:nvSpPr>
          <p:spPr>
            <a:xfrm>
              <a:off x="1632235" y="4127871"/>
              <a:ext cx="2985853" cy="3048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        </a:t>
              </a:r>
              <a:r>
                <a:rPr lang="ru-RU" sz="1400" dirty="0" err="1" smtClean="0">
                  <a:effectLst/>
                  <a:latin typeface="Times New Roman"/>
                  <a:ea typeface="Calibri"/>
                  <a:cs typeface="Times New Roman"/>
                </a:rPr>
                <a:t>Перегонцева</a:t>
              </a: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Н.Н.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323">
            <a:off x="4578874" y="4571670"/>
            <a:ext cx="914400" cy="15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NatalyaT\Рабочий стол\Школьная форма\Проект школьная форма\ФОТО\Копия Изображение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15" y="121568"/>
            <a:ext cx="3005137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NatalyaT\Рабочий стол\Школьная форма\Проект школьная форма\ФОТО\Изображение 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3994"/>
          <a:stretch/>
        </p:blipFill>
        <p:spPr bwMode="auto">
          <a:xfrm>
            <a:off x="827584" y="1904874"/>
            <a:ext cx="2667000" cy="41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 and Settings\NatalyaT\Рабочий стол\Школьная форма\Проект школьная форма\ФОТО\Изображение 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"/>
          <a:stretch/>
        </p:blipFill>
        <p:spPr bwMode="auto">
          <a:xfrm>
            <a:off x="5640326" y="1988840"/>
            <a:ext cx="2500916" cy="40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</TotalTime>
  <Words>435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Школьная форма</vt:lpstr>
      <vt:lpstr>Гипотеза</vt:lpstr>
      <vt:lpstr>Цель</vt:lpstr>
      <vt:lpstr>Задачи</vt:lpstr>
      <vt:lpstr>История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cp:lastModifiedBy>Natalya</cp:lastModifiedBy>
  <cp:revision>25</cp:revision>
  <dcterms:modified xsi:type="dcterms:W3CDTF">2015-03-15T11:51:06Z</dcterms:modified>
</cp:coreProperties>
</file>