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58" r:id="rId5"/>
    <p:sldId id="275" r:id="rId6"/>
    <p:sldId id="257" r:id="rId7"/>
    <p:sldId id="277" r:id="rId8"/>
    <p:sldId id="278" r:id="rId9"/>
    <p:sldId id="264" r:id="rId10"/>
    <p:sldId id="266" r:id="rId11"/>
    <p:sldId id="269" r:id="rId12"/>
    <p:sldId id="267" r:id="rId13"/>
    <p:sldId id="268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7D2"/>
    <a:srgbClr val="FA7EDA"/>
    <a:srgbClr val="FF00FF"/>
    <a:srgbClr val="66FF33"/>
    <a:srgbClr val="FDFDE9"/>
    <a:srgbClr val="FB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Замусоренные места</a:t>
            </a:r>
          </a:p>
        </c:rich>
      </c:tx>
      <c:layout>
        <c:manualLayout>
          <c:xMode val="edge"/>
          <c:yMode val="edge"/>
          <c:x val="0.22025111244949414"/>
          <c:y val="2.2060715662077856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75245440565102"/>
          <c:y val="0.15733679864350231"/>
          <c:w val="0.43498383220577858"/>
          <c:h val="0.6774338370417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Замусоренные места</c:v>
                </c:pt>
              </c:strCache>
            </c:strRef>
          </c:tx>
          <c:dPt>
            <c:idx val="0"/>
            <c:bubble3D val="0"/>
            <c:explosion val="10"/>
          </c:dPt>
          <c:dLbls>
            <c:dLbl>
              <c:idx val="0"/>
              <c:layout>
                <c:manualLayout>
                  <c:x val="-0.11316555482648019"/>
                  <c:y val="-0.14366016747906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79647856517936"/>
                  <c:y val="3.1174540682414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124991959957765E-2"/>
                  <c:y val="0.10805834870806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073395353732709E-2"/>
                  <c:y val="0.12792248948659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Улицы</c:v>
                </c:pt>
                <c:pt idx="1">
                  <c:v>Дворы</c:v>
                </c:pt>
                <c:pt idx="2">
                  <c:v>Торговые центры</c:v>
                </c:pt>
                <c:pt idx="3">
                  <c:v>Школьные территории</c:v>
                </c:pt>
                <c:pt idx="4">
                  <c:v>Зоны отдыха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0.72000000000000053</c:v>
                </c:pt>
                <c:pt idx="1">
                  <c:v>0.12000000000000002</c:v>
                </c:pt>
                <c:pt idx="2">
                  <c:v>8.0000000000000085E-2</c:v>
                </c:pt>
                <c:pt idx="3">
                  <c:v>0</c:v>
                </c:pt>
                <c:pt idx="4">
                  <c:v>8.0000000000000085E-2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518795131511161"/>
          <c:y val="0.19553845146188759"/>
          <c:w val="0.27936515825726965"/>
          <c:h val="0.59395039895385027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Причины замусоривания</a:t>
            </a:r>
          </a:p>
        </c:rich>
      </c:tx>
      <c:layout>
        <c:manualLayout>
          <c:xMode val="edge"/>
          <c:yMode val="edge"/>
          <c:x val="0.30363062762386223"/>
          <c:y val="1.843866445633047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75973371348886"/>
          <c:y val="0.11739723838867973"/>
          <c:w val="0.54438805623928765"/>
          <c:h val="0.882602615849489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замусоривания</c:v>
                </c:pt>
              </c:strCache>
            </c:strRef>
          </c:tx>
          <c:dLbls>
            <c:dLbl>
              <c:idx val="0"/>
              <c:layout>
                <c:manualLayout>
                  <c:x val="-0.12965799325845687"/>
                  <c:y val="-6.994164859827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676268258345895"/>
                  <c:y val="-0.12197314466126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818937607418362"/>
                  <c:y val="0.11872494199094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Недостаточное количество урн</c:v>
                </c:pt>
                <c:pt idx="1">
                  <c:v>Плохая работа дворников</c:v>
                </c:pt>
                <c:pt idx="2">
                  <c:v>Отсутствие чёткой системы сбора мусора</c:v>
                </c:pt>
                <c:pt idx="3">
                  <c:v>Низкий уровень культуры жителей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3.0000000000000002E-2</c:v>
                </c:pt>
                <c:pt idx="2">
                  <c:v>0.12000000000000002</c:v>
                </c:pt>
                <c:pt idx="3">
                  <c:v>0.30000000000000027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84547575248737"/>
          <c:y val="0.22427549202352001"/>
          <c:w val="0.33155565005549453"/>
          <c:h val="0.43585298723851135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rgbClr val="7030A0"/>
                </a:solidFill>
              </a:rPr>
              <a:t>Источники замусоривания</a:t>
            </a:r>
          </a:p>
        </c:rich>
      </c:tx>
      <c:layout>
        <c:manualLayout>
          <c:xMode val="edge"/>
          <c:yMode val="edge"/>
          <c:x val="2.9343614488048952E-2"/>
          <c:y val="3.1997593642431869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34749013289545"/>
          <c:y val="0.16758382057408588"/>
          <c:w val="0.50610265695397705"/>
          <c:h val="0.84589233336159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замусоривания</c:v>
                </c:pt>
              </c:strCache>
            </c:strRef>
          </c:tx>
          <c:dPt>
            <c:idx val="1"/>
            <c:bubble3D val="0"/>
            <c:explosion val="5"/>
          </c:dPt>
          <c:dPt>
            <c:idx val="2"/>
            <c:bubble3D val="0"/>
            <c:explosion val="5"/>
          </c:dPt>
          <c:dLbls>
            <c:dLbl>
              <c:idx val="0"/>
              <c:layout>
                <c:manualLayout>
                  <c:x val="-8.1507227326921214E-2"/>
                  <c:y val="0.81066407794916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242190417654091"/>
                  <c:y val="-3.6642064887477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676089509422163"/>
                  <c:y val="9.8232679570811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33110925988342E-2"/>
                  <c:y val="1.6783311673318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Дошкольники</c:v>
                </c:pt>
                <c:pt idx="1">
                  <c:v>Подростки</c:v>
                </c:pt>
                <c:pt idx="2">
                  <c:v>Молодёжь</c:v>
                </c:pt>
                <c:pt idx="3">
                  <c:v>Взрослые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0.55000000000000004</c:v>
                </c:pt>
                <c:pt idx="2">
                  <c:v>0.43000000000000027</c:v>
                </c:pt>
                <c:pt idx="3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761719846609205"/>
          <c:y val="0.297852930042242"/>
          <c:w val="0.22727945084839477"/>
          <c:h val="0.26687005267477443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1">
                <a:lumMod val="95000"/>
              </a:schemeClr>
            </a:gs>
            <a:gs pos="0">
              <a:schemeClr val="bg1"/>
            </a:gs>
            <a:gs pos="0">
              <a:srgbClr val="8488C4"/>
            </a:gs>
            <a:gs pos="23000">
              <a:srgbClr val="CECFE3"/>
            </a:gs>
            <a:gs pos="57000">
              <a:srgbClr val="D4DEFF"/>
            </a:gs>
            <a:gs pos="78000">
              <a:srgbClr val="D4DEFF"/>
            </a:gs>
            <a:gs pos="98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Вторая жизнь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твёрдых бытовых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отходов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725144"/>
            <a:ext cx="2736304" cy="1584176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выполнили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Ученицы 3Б класса 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СОШ №7</a:t>
            </a:r>
          </a:p>
          <a:p>
            <a:r>
              <a:rPr lang="ru-RU" sz="3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Козлова Анна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Янковчук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Полина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Тетюева Н.В.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мусор\0001-001-Musor-globalnaja-ekologicheskaja-probl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708411" cy="296672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20312235">
            <a:off x="4413239" y="3451940"/>
            <a:ext cx="1008112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Администратор\Desktop\мусор\DSC01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039513" cy="227963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Вывод</a:t>
            </a:r>
            <a:r>
              <a:rPr lang="ru-RU" sz="2700" dirty="0"/>
              <a:t>: Дома больше всего накапливается бытового мусора </a:t>
            </a:r>
            <a:r>
              <a:rPr lang="ru-RU" sz="2700" dirty="0" smtClean="0"/>
              <a:t> 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(бумага, </a:t>
            </a:r>
            <a:r>
              <a:rPr lang="ru-RU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пластмасса, пищевые отходы)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В школе в основном накапливается бумага</a:t>
            </a:r>
            <a:r>
              <a:rPr lang="ru-RU" sz="2700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79361"/>
              </p:ext>
            </p:extLst>
          </p:nvPr>
        </p:nvGraphicFramePr>
        <p:xfrm>
          <a:off x="1331639" y="1988843"/>
          <a:ext cx="6600059" cy="3411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9"/>
                <a:gridCol w="458285"/>
                <a:gridCol w="676108"/>
                <a:gridCol w="408941"/>
                <a:gridCol w="644166"/>
                <a:gridCol w="442204"/>
                <a:gridCol w="644166"/>
                <a:gridCol w="442204"/>
                <a:gridCol w="604406"/>
                <a:gridCol w="483284"/>
                <a:gridCol w="644166"/>
              </a:tblGrid>
              <a:tr h="576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Бумага</a:t>
                      </a:r>
                      <a:endParaRPr lang="ru-RU" sz="12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Пластмасса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Стекло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Пищевые отходы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Ткань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кожа и т.д.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День недели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Дом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Школа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Дом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Школа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Дом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Школа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Дом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Школа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Дом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Школа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  <a:tr h="32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Понедельник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  <a:tr h="32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Вторник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  <a:tr h="32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Среда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  <a:tr h="32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Четверг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alatino Linotype"/>
                          <a:ea typeface="Palatino Linotype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  <a:tr h="32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Пятница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alatino Linotype"/>
                          <a:ea typeface="Palatino Linotype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  <a:tr h="32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Суббота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alatino Linotype"/>
                          <a:ea typeface="Palatino Linotype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  <a:tr h="32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Воскресенье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alatino Linotype"/>
                          <a:ea typeface="Palatino Linotype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7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20889716"/>
              </p:ext>
            </p:extLst>
          </p:nvPr>
        </p:nvGraphicFramePr>
        <p:xfrm>
          <a:off x="1115616" y="1412776"/>
          <a:ext cx="68407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Администратор\Desktop\мусор\DSC013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14460" r="12451" b="8355"/>
          <a:stretch/>
        </p:blipFill>
        <p:spPr bwMode="auto">
          <a:xfrm rot="276243">
            <a:off x="6156176" y="332655"/>
            <a:ext cx="2439413" cy="167224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мусор\DSC01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846">
            <a:off x="5627415" y="4335361"/>
            <a:ext cx="2709717" cy="203228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мусор\DSC014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12513" r="20869" b="15097"/>
          <a:stretch/>
        </p:blipFill>
        <p:spPr bwMode="auto">
          <a:xfrm rot="20923626">
            <a:off x="441152" y="331141"/>
            <a:ext cx="1853448" cy="161982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9" y="4823913"/>
            <a:ext cx="2210090" cy="170936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00">
              <a:srgbClr val="85C2FF"/>
            </a:gs>
            <a:gs pos="20000">
              <a:srgbClr val="C4D6EB"/>
            </a:gs>
            <a:gs pos="74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72330316"/>
              </p:ext>
            </p:extLst>
          </p:nvPr>
        </p:nvGraphicFramePr>
        <p:xfrm>
          <a:off x="755576" y="1311761"/>
          <a:ext cx="6885366" cy="427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2030"/>
            <a:ext cx="1476366" cy="196959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870">
            <a:off x="310434" y="286279"/>
            <a:ext cx="2223785" cy="178569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2420870" cy="18828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C7D2"/>
            </a:gs>
            <a:gs pos="17999">
              <a:srgbClr val="FF00FF">
                <a:alpha val="0"/>
              </a:srgbClr>
            </a:gs>
            <a:gs pos="36000">
              <a:srgbClr val="FAC77D"/>
            </a:gs>
            <a:gs pos="61000">
              <a:schemeClr val="accent2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FFF00">
                <a:lumMod val="91000"/>
                <a:alpha val="5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84544626"/>
              </p:ext>
            </p:extLst>
          </p:nvPr>
        </p:nvGraphicFramePr>
        <p:xfrm>
          <a:off x="539552" y="980728"/>
          <a:ext cx="7017370" cy="44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43" l="0" r="818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21"/>
          <a:stretch/>
        </p:blipFill>
        <p:spPr bwMode="auto">
          <a:xfrm>
            <a:off x="241782" y="4869160"/>
            <a:ext cx="1729893" cy="152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41" y="4509120"/>
            <a:ext cx="2659663" cy="20501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75" y="260648"/>
            <a:ext cx="2982794" cy="198568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1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E9EFF"/>
            </a:gs>
            <a:gs pos="39999">
              <a:srgbClr val="85C2FF"/>
            </a:gs>
            <a:gs pos="70000">
              <a:srgbClr val="C4D6EB"/>
            </a:gs>
            <a:gs pos="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72524"/>
            <a:ext cx="5400600" cy="792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Пластик и ткань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мусор\DSC01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090">
            <a:off x="399503" y="1385130"/>
            <a:ext cx="4403477" cy="3302607"/>
          </a:xfrm>
          <a:prstGeom prst="ellipse">
            <a:avLst/>
          </a:prstGeom>
          <a:ln w="63500" cap="rnd">
            <a:solidFill>
              <a:schemeClr val="accent4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мусор\DSC01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35">
            <a:off x="5755917" y="1241038"/>
            <a:ext cx="2978033" cy="3970710"/>
          </a:xfrm>
          <a:prstGeom prst="roundRect">
            <a:avLst>
              <a:gd name="adj" fmla="val 16667"/>
            </a:avLst>
          </a:prstGeom>
          <a:ln w="5715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мусор\DSC014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31819" r="9043" b="7366"/>
          <a:stretch/>
        </p:blipFill>
        <p:spPr bwMode="auto">
          <a:xfrm>
            <a:off x="2408174" y="4857700"/>
            <a:ext cx="3235079" cy="189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641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E9EFF"/>
            </a:gs>
            <a:gs pos="39999">
              <a:srgbClr val="85C2FF"/>
            </a:gs>
            <a:gs pos="70000">
              <a:srgbClr val="C4D6EB"/>
            </a:gs>
            <a:gs pos="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88640"/>
            <a:ext cx="3688182" cy="6318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Стекло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мусор\DSC014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2" t="15060" r="25328" b="15624"/>
          <a:stretch/>
        </p:blipFill>
        <p:spPr bwMode="auto">
          <a:xfrm rot="726046">
            <a:off x="5860599" y="1199307"/>
            <a:ext cx="2738477" cy="2940813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мусор\DSC014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12720" r="30171" b="16105"/>
          <a:stretch/>
        </p:blipFill>
        <p:spPr bwMode="auto">
          <a:xfrm rot="21052138">
            <a:off x="419945" y="1142580"/>
            <a:ext cx="2750319" cy="3249759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мусор\DSC014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10799" r="8000" b="1"/>
          <a:stretch/>
        </p:blipFill>
        <p:spPr bwMode="auto">
          <a:xfrm>
            <a:off x="2637334" y="3659527"/>
            <a:ext cx="3825620" cy="300391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E9EFF"/>
            </a:gs>
            <a:gs pos="39999">
              <a:srgbClr val="85C2FF"/>
            </a:gs>
            <a:gs pos="70000">
              <a:srgbClr val="C4D6EB"/>
            </a:gs>
            <a:gs pos="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272524"/>
            <a:ext cx="3960440" cy="792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Макулатура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дминистратор\Desktop\мусор\DSC014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0094" r="7154" b="19571"/>
          <a:stretch/>
        </p:blipFill>
        <p:spPr bwMode="auto">
          <a:xfrm rot="21200478">
            <a:off x="239024" y="1527247"/>
            <a:ext cx="4625969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мусор\DSC014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 r="6800" b="21079"/>
          <a:stretch/>
        </p:blipFill>
        <p:spPr bwMode="auto">
          <a:xfrm rot="395839">
            <a:off x="4627325" y="2723308"/>
            <a:ext cx="4225002" cy="37136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6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68000">
              <a:srgbClr val="85C2FF"/>
            </a:gs>
            <a:gs pos="90000">
              <a:srgbClr val="C4D6EB"/>
            </a:gs>
            <a:gs pos="34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099">
            <a:off x="268860" y="400593"/>
            <a:ext cx="4111225" cy="2730110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7010450" cy="29954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973">
            <a:off x="4803354" y="413988"/>
            <a:ext cx="4089748" cy="271584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46" y="1916832"/>
            <a:ext cx="1498586" cy="24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575852" cy="8206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может быть мусору можно дать «вторую жизнь»?</a:t>
            </a:r>
          </a:p>
        </p:txBody>
      </p:sp>
      <p:pic>
        <p:nvPicPr>
          <p:cNvPr id="4" name="Picture 2" descr="C:\Users\Администратор\Desktop\мусор\mus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635700" cy="20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9124" y="404664"/>
            <a:ext cx="2895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222">
            <a:off x="663430" y="2930875"/>
            <a:ext cx="3877324" cy="258042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0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07288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всё о способах утилизации мусора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практическую работу находить полезное применение бытовому мусору, тем самым внести свой посильный вклад в частичную утилизацию и сокращению мусорных свалок.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03375" y="332656"/>
            <a:ext cx="39072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Цели проекта: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мусор\mu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94" y="4797152"/>
            <a:ext cx="2131644" cy="164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620" y="1196752"/>
            <a:ext cx="8686800" cy="48574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каких бытовых отходов больше всего в классе и дома;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какие отходы разлагаются быстрее;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 способами «борьбы» с бытовым мусором, а именно с самым безопасным способом утилизации; вторичное использование мусора.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новые технологии   работы с различным бросовым материалом;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полезные изделия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мусора.</a:t>
            </a:r>
          </a:p>
          <a:p>
            <a:endParaRPr lang="ru-RU" dirty="0"/>
          </a:p>
        </p:txBody>
      </p:sp>
      <p:pic>
        <p:nvPicPr>
          <p:cNvPr id="7" name="Picture 2" descr="C:\Users\Администратор\Desktop\мусор\mu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131644" cy="164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6118" y="332656"/>
            <a:ext cx="2141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8000"/>
              </a:srgbClr>
            </a:gs>
            <a:gs pos="17000">
              <a:srgbClr val="C4D6EB"/>
            </a:gs>
            <a:gs pos="39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55776" y="2636912"/>
            <a:ext cx="3888432" cy="6025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Твёрдые бытовые отходы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843808" y="1395931"/>
            <a:ext cx="569448" cy="129088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874548" y="1395931"/>
            <a:ext cx="320728" cy="124036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 flipH="1">
            <a:off x="2123728" y="3151180"/>
            <a:ext cx="1001496" cy="56585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4"/>
          </p:cNvCxnSpPr>
          <p:nvPr/>
        </p:nvCxnSpPr>
        <p:spPr>
          <a:xfrm>
            <a:off x="4499992" y="3239414"/>
            <a:ext cx="288032" cy="80165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3068960"/>
            <a:ext cx="792088" cy="50916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613056" y="642697"/>
            <a:ext cx="151216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СТЕКЛО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056908" y="4041068"/>
            <a:ext cx="1764787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ПИЩЕВЫЕ ОТХОДЫ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732240" y="3578122"/>
            <a:ext cx="1512168" cy="648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МЕТАЛЛ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355976" y="610481"/>
            <a:ext cx="2088232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МАКУЛАТУРА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971600" y="3847881"/>
            <a:ext cx="1757202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ПЛАСТИК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7" y="1398417"/>
            <a:ext cx="2083164" cy="132150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9" y="4630632"/>
            <a:ext cx="2357773" cy="156497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40" y="1225939"/>
            <a:ext cx="1831530" cy="137364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61" y="4861530"/>
            <a:ext cx="2118742" cy="168117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2111896" cy="140573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7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9964" y="332656"/>
            <a:ext cx="732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бытового мусора актуальна для всех стран мира.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91680" y="732766"/>
            <a:ext cx="360040" cy="37600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195736" y="732766"/>
            <a:ext cx="864096" cy="25522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25" idx="0"/>
          </p:cNvCxnSpPr>
          <p:nvPr/>
        </p:nvCxnSpPr>
        <p:spPr>
          <a:xfrm flipH="1">
            <a:off x="3732562" y="732766"/>
            <a:ext cx="132670" cy="36410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04049" y="732766"/>
            <a:ext cx="0" cy="106008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732766"/>
            <a:ext cx="398735" cy="348832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740352" y="732766"/>
            <a:ext cx="144016" cy="145612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50587" y="1144779"/>
            <a:ext cx="1800200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200 тыс. лет до н.э.</a:t>
            </a:r>
          </a:p>
        </p:txBody>
      </p:sp>
      <p:sp>
        <p:nvSpPr>
          <p:cNvPr id="24" name="Овал 23"/>
          <p:cNvSpPr/>
          <p:nvPr/>
        </p:nvSpPr>
        <p:spPr>
          <a:xfrm>
            <a:off x="863588" y="3356323"/>
            <a:ext cx="1800200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 </a:t>
            </a:r>
            <a:r>
              <a:rPr lang="ru-RU" dirty="0"/>
              <a:t>тыс. лет до н.э.</a:t>
            </a:r>
          </a:p>
        </p:txBody>
      </p:sp>
      <p:sp>
        <p:nvSpPr>
          <p:cNvPr id="25" name="Овал 24"/>
          <p:cNvSpPr/>
          <p:nvPr/>
        </p:nvSpPr>
        <p:spPr>
          <a:xfrm>
            <a:off x="2832462" y="4373849"/>
            <a:ext cx="1800200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 год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074695" y="1859882"/>
            <a:ext cx="1800200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1315 год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690815" y="4233787"/>
            <a:ext cx="1800200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1388 год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018531" y="2211548"/>
            <a:ext cx="1800200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1775 год</a:t>
            </a:r>
            <a:endParaRPr lang="ru-RU" dirty="0"/>
          </a:p>
        </p:txBody>
      </p:sp>
      <p:sp>
        <p:nvSpPr>
          <p:cNvPr id="12289" name="Прямоугольник 12288"/>
          <p:cNvSpPr/>
          <p:nvPr/>
        </p:nvSpPr>
        <p:spPr>
          <a:xfrm>
            <a:off x="148011" y="1958017"/>
            <a:ext cx="1728192" cy="1099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мусорные кучи из костей животных и обломков каменных орудий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83118" y="4093726"/>
            <a:ext cx="1784626" cy="9281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Афинах основана первая в истории муниципальная свалка.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32462" y="5120739"/>
            <a:ext cx="1728192" cy="7843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Риме возникла городская служба по уборке мусора.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146703" y="2575330"/>
            <a:ext cx="1728192" cy="9651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 долгого перерыва в Париже возобновился вывоз мусора.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762823" y="4996664"/>
            <a:ext cx="1728192" cy="9283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Английский парламент запретил бросать мусор на улицы.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118989" y="3057891"/>
            <a:ext cx="1728192" cy="7096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Лондоне появились первые мусорные баки.</a:t>
            </a:r>
          </a:p>
        </p:txBody>
      </p:sp>
    </p:spTree>
    <p:extLst>
      <p:ext uri="{BB962C8B-B14F-4D97-AF65-F5344CB8AC3E}">
        <p14:creationId xmlns:p14="http://schemas.microsoft.com/office/powerpoint/2010/main" val="9695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6064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разложения бытовых отходов требуется очень много лет: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32012" y="605693"/>
            <a:ext cx="792088" cy="10030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115616" y="782380"/>
            <a:ext cx="1304528" cy="28129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309761" y="722276"/>
            <a:ext cx="238895" cy="35618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814100" y="725912"/>
            <a:ext cx="330334" cy="164187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75856" y="705415"/>
            <a:ext cx="894581" cy="373169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653009" y="701966"/>
            <a:ext cx="198022" cy="269008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729591" y="717460"/>
            <a:ext cx="138553" cy="113079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984268" y="705415"/>
            <a:ext cx="540060" cy="186174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48364" y="629980"/>
            <a:ext cx="684076" cy="355835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51520" y="1608700"/>
            <a:ext cx="1376536" cy="468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Стеклянная бутылка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04937" y="3462889"/>
            <a:ext cx="1296144" cy="4701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Консервные банки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13617" y="1864112"/>
            <a:ext cx="1296144" cy="324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Окурки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21804" y="4346750"/>
            <a:ext cx="1296144" cy="324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Газета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04248" y="2694413"/>
            <a:ext cx="1296144" cy="468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Огрызок яблока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774732" y="4188331"/>
            <a:ext cx="1296144" cy="6232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Апельсиновая или банановая кожура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3625262"/>
            <a:ext cx="1717616" cy="487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Полиэтиленовый пакет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56834" y="2408892"/>
            <a:ext cx="1463037" cy="4830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Пластиковые бутылки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84136" y="4509120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Изделия из пластмасс 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827584" y="2094201"/>
            <a:ext cx="0" cy="31495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232208" y="5032207"/>
            <a:ext cx="0" cy="31495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369876" y="4717253"/>
            <a:ext cx="0" cy="3149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653009" y="3969174"/>
            <a:ext cx="0" cy="31495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661689" y="2210306"/>
            <a:ext cx="0" cy="31495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452320" y="3171155"/>
            <a:ext cx="0" cy="31495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8422804" y="4869837"/>
            <a:ext cx="0" cy="31495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038320" y="4185014"/>
            <a:ext cx="0" cy="3149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688352" y="2955157"/>
            <a:ext cx="0" cy="31495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76972" y="2408892"/>
            <a:ext cx="1152128" cy="455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один миллион лет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12070" y="4558724"/>
            <a:ext cx="1052500" cy="455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10-20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91934" y="3286348"/>
            <a:ext cx="1052500" cy="455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500 до 1000 лет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835746" y="5119552"/>
            <a:ext cx="1052500" cy="4552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2-4 недели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705958" y="5347161"/>
            <a:ext cx="1052500" cy="4552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100 лет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135439" y="2567159"/>
            <a:ext cx="1052500" cy="455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1 - 5 лет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926070" y="3513957"/>
            <a:ext cx="1052500" cy="455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1-2 месяца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896554" y="5206898"/>
            <a:ext cx="1052500" cy="4552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2 - 5 недель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170437" y="4305931"/>
            <a:ext cx="1052500" cy="455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50 - 80 лет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" y="5233118"/>
            <a:ext cx="1309105" cy="130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34" y="5247539"/>
            <a:ext cx="1559572" cy="98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84" y="5662115"/>
            <a:ext cx="1427286" cy="107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1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Администратор\Desktop\мусор\c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9959"/>
            <a:ext cx="20672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мусор\1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r="14835"/>
          <a:stretch/>
        </p:blipFill>
        <p:spPr bwMode="auto">
          <a:xfrm>
            <a:off x="323528" y="390237"/>
            <a:ext cx="2255365" cy="23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дминистратор\Desktop\мусор\1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14230" r="30698" b="5693"/>
          <a:stretch/>
        </p:blipFill>
        <p:spPr bwMode="auto">
          <a:xfrm>
            <a:off x="174710" y="3844886"/>
            <a:ext cx="2309057" cy="21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дминистратор\Desktop\мусор\14-1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80" y="3789040"/>
            <a:ext cx="2443336" cy="244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641643" y="0"/>
            <a:ext cx="2365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0" y="3284984"/>
            <a:ext cx="914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8330" y="462198"/>
            <a:ext cx="1883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газеты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журналы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3) картонные коробки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1949" y="4077072"/>
            <a:ext cx="2099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биоразлагаемые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отходы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пищевого происхождения.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462198"/>
            <a:ext cx="188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1) банки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2) бутылки  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       3)пластиковую</a:t>
            </a:r>
            <a:r>
              <a:rPr lang="ru-RU" b="1" dirty="0">
                <a:solidFill>
                  <a:srgbClr val="FFC000"/>
                </a:solidFill>
              </a:rPr>
              <a:t>, бумажную, </a:t>
            </a:r>
            <a:r>
              <a:rPr lang="ru-RU" b="1" dirty="0" smtClean="0">
                <a:solidFill>
                  <a:srgbClr val="FFC000"/>
                </a:solidFill>
              </a:rPr>
              <a:t>металлическую упаковку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9866" y="3441047"/>
            <a:ext cx="18836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дискеты, пустые зажигалки, фото, резина, товары личной гигиены, просто сор, </a:t>
            </a:r>
            <a:r>
              <a:rPr lang="ru-RU" b="1" dirty="0" smtClean="0"/>
              <a:t>цветные </a:t>
            </a:r>
            <a:r>
              <a:rPr lang="ru-RU" b="1" dirty="0"/>
              <a:t>салфетки, мешки от пылесоса, кухонные тряпки, окурки.</a:t>
            </a:r>
          </a:p>
        </p:txBody>
      </p:sp>
    </p:spTree>
    <p:extLst>
      <p:ext uri="{BB962C8B-B14F-4D97-AF65-F5344CB8AC3E}">
        <p14:creationId xmlns:p14="http://schemas.microsoft.com/office/powerpoint/2010/main" val="12939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486</Words>
  <Application>Microsoft Office PowerPoint</Application>
  <PresentationFormat>Экран (4:3)</PresentationFormat>
  <Paragraphs>182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Вторая жизнь твёрдых бытовых отходов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Дома больше всего накапливается бытового мусора   (бумага, пластмасса, пищевые отходы) В школе в основном накапливается бумага.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Natalya</cp:lastModifiedBy>
  <cp:revision>114</cp:revision>
  <dcterms:created xsi:type="dcterms:W3CDTF">2013-03-17T13:28:09Z</dcterms:created>
  <dcterms:modified xsi:type="dcterms:W3CDTF">2014-03-30T13:46:46Z</dcterms:modified>
</cp:coreProperties>
</file>